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0" r:id="rId2"/>
    <p:sldId id="258" r:id="rId3"/>
    <p:sldId id="257" r:id="rId4"/>
    <p:sldId id="259" r:id="rId5"/>
    <p:sldId id="272" r:id="rId6"/>
    <p:sldId id="260" r:id="rId7"/>
    <p:sldId id="264" r:id="rId8"/>
    <p:sldId id="267" r:id="rId9"/>
    <p:sldId id="268" r:id="rId10"/>
    <p:sldId id="261" r:id="rId11"/>
    <p:sldId id="262" r:id="rId12"/>
    <p:sldId id="266" r:id="rId13"/>
    <p:sldId id="271" r:id="rId14"/>
    <p:sldId id="274" r:id="rId15"/>
    <p:sldId id="278" r:id="rId16"/>
    <p:sldId id="279" r:id="rId17"/>
    <p:sldId id="270" r:id="rId18"/>
    <p:sldId id="265" r:id="rId19"/>
    <p:sldId id="273" r:id="rId20"/>
  </p:sldIdLst>
  <p:sldSz cx="10287000" cy="6858000" type="35mm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678" y="-96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01DDF-9C01-442D-BC6C-7000B8178055}" type="datetimeFigureOut">
              <a:rPr lang="nl-NL" smtClean="0"/>
              <a:pPr/>
              <a:t>11-12-2015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0DA1B-41EB-47F2-AA05-00E6E33F57A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A1B-41EB-47F2-AA05-00E6E33F57AE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A1B-41EB-47F2-AA05-00E6E33F57AE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A1B-41EB-47F2-AA05-00E6E33F57AE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A1B-41EB-47F2-AA05-00E6E33F57AE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A1B-41EB-47F2-AA05-00E6E33F57AE}" type="slidenum">
              <a:rPr lang="nl-NL" smtClean="0"/>
              <a:pPr/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A1B-41EB-47F2-AA05-00E6E33F57AE}" type="slidenum">
              <a:rPr lang="nl-NL" smtClean="0"/>
              <a:pPr/>
              <a:t>14</a:t>
            </a:fld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A1B-41EB-47F2-AA05-00E6E33F57AE}" type="slidenum">
              <a:rPr lang="nl-NL" smtClean="0"/>
              <a:pPr/>
              <a:t>15</a:t>
            </a:fld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A1B-41EB-47F2-AA05-00E6E33F57AE}" type="slidenum">
              <a:rPr lang="nl-NL" smtClean="0"/>
              <a:pPr/>
              <a:t>16</a:t>
            </a:fld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A1B-41EB-47F2-AA05-00E6E33F57AE}" type="slidenum">
              <a:rPr lang="nl-NL" smtClean="0"/>
              <a:pPr/>
              <a:t>17</a:t>
            </a:fld>
            <a:endParaRPr 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A1B-41EB-47F2-AA05-00E6E33F57AE}" type="slidenum">
              <a:rPr lang="nl-NL" smtClean="0"/>
              <a:pPr/>
              <a:t>18</a:t>
            </a:fld>
            <a:endParaRPr lang="nl-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A1B-41EB-47F2-AA05-00E6E33F57AE}" type="slidenum">
              <a:rPr lang="nl-NL" smtClean="0"/>
              <a:pPr/>
              <a:t>19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A1B-41EB-47F2-AA05-00E6E33F57AE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A1B-41EB-47F2-AA05-00E6E33F57AE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A1B-41EB-47F2-AA05-00E6E33F57AE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A1B-41EB-47F2-AA05-00E6E33F57AE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A1B-41EB-47F2-AA05-00E6E33F57AE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A1B-41EB-47F2-AA05-00E6E33F57AE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A1B-41EB-47F2-AA05-00E6E33F57AE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A1B-41EB-47F2-AA05-00E6E33F57AE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2F91-E3FB-4313-9CFB-0EF7AA39BD4A}" type="datetimeFigureOut">
              <a:rPr lang="nl-NL" smtClean="0"/>
              <a:pPr/>
              <a:t>11-12-2015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868D-6423-4BFB-B43C-7A7F1363536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2F91-E3FB-4313-9CFB-0EF7AA39BD4A}" type="datetimeFigureOut">
              <a:rPr lang="nl-NL" smtClean="0"/>
              <a:pPr/>
              <a:t>11-12-2015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868D-6423-4BFB-B43C-7A7F1363536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390335" y="274639"/>
            <a:ext cx="2603897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78644" y="274639"/>
            <a:ext cx="7640241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2F91-E3FB-4313-9CFB-0EF7AA39BD4A}" type="datetimeFigureOut">
              <a:rPr lang="nl-NL" smtClean="0"/>
              <a:pPr/>
              <a:t>11-12-2015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868D-6423-4BFB-B43C-7A7F1363536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2F91-E3FB-4313-9CFB-0EF7AA39BD4A}" type="datetimeFigureOut">
              <a:rPr lang="nl-NL" smtClean="0"/>
              <a:pPr/>
              <a:t>11-12-2015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868D-6423-4BFB-B43C-7A7F1363536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2F91-E3FB-4313-9CFB-0EF7AA39BD4A}" type="datetimeFigureOut">
              <a:rPr lang="nl-NL" smtClean="0"/>
              <a:pPr/>
              <a:t>11-12-2015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868D-6423-4BFB-B43C-7A7F1363536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78644" y="1600201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872162" y="1600201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2F91-E3FB-4313-9CFB-0EF7AA39BD4A}" type="datetimeFigureOut">
              <a:rPr lang="nl-NL" smtClean="0"/>
              <a:pPr/>
              <a:t>11-12-2015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868D-6423-4BFB-B43C-7A7F1363536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2F91-E3FB-4313-9CFB-0EF7AA39BD4A}" type="datetimeFigureOut">
              <a:rPr lang="nl-NL" smtClean="0"/>
              <a:pPr/>
              <a:t>11-12-2015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868D-6423-4BFB-B43C-7A7F1363536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2F91-E3FB-4313-9CFB-0EF7AA39BD4A}" type="datetimeFigureOut">
              <a:rPr lang="nl-NL" smtClean="0"/>
              <a:pPr/>
              <a:t>11-12-2015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868D-6423-4BFB-B43C-7A7F1363536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2F91-E3FB-4313-9CFB-0EF7AA39BD4A}" type="datetimeFigureOut">
              <a:rPr lang="nl-NL" smtClean="0"/>
              <a:pPr/>
              <a:t>11-12-2015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868D-6423-4BFB-B43C-7A7F1363536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2F91-E3FB-4313-9CFB-0EF7AA39BD4A}" type="datetimeFigureOut">
              <a:rPr lang="nl-NL" smtClean="0"/>
              <a:pPr/>
              <a:t>11-12-2015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868D-6423-4BFB-B43C-7A7F1363536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2F91-E3FB-4313-9CFB-0EF7AA39BD4A}" type="datetimeFigureOut">
              <a:rPr lang="nl-NL" smtClean="0"/>
              <a:pPr/>
              <a:t>11-12-2015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868D-6423-4BFB-B43C-7A7F1363536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14350" y="1600201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82F91-E3FB-4313-9CFB-0EF7AA39BD4A}" type="datetimeFigureOut">
              <a:rPr lang="nl-NL" smtClean="0"/>
              <a:pPr/>
              <a:t>11-12-2015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B868D-6423-4BFB-B43C-7A7F1363536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frm=1&amp;source=images&amp;cd=&amp;cad=rja&amp;uact=8&amp;ved=0ahUKEwiZ1v35otPJAhUF-A4KHXibD1EQjRwIBw&amp;url=http%3A%2F%2Fwww.filmhash.com%2Fmain%2F2012%2F12%2F12%2Fwhy-two-towers-is-the-best-lord-of-the-rings-movie.html&amp;psig=AFQjCNEt9TZXlFxRrEGnrC4CdRg66ziZJQ&amp;ust=1449904937846244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frm=1&amp;source=images&amp;cd=&amp;cad=rja&amp;uact=8&amp;ved=0ahUKEwjziI7npNPJAhXEqg4KHUrhByMQjRwIBw&amp;url=http%3A%2F%2Fwww.imagozone.com%2Ffilme%2FThe-Lord-of-the-Rings-The-Two-Towers%2FLOTR-The-Two-Towers-407%3Fsize%3Dfull&amp;psig=AFQjCNEyYvqoR0JStZjroWBjTiESZvtY3A&amp;ust=1449905052151095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agozone.com/filme/The-Lord-of-the-Rings-The-Two-Towers/LOTR-The-Two-Towers-487?size=ful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ebruiker\Dropbox\Han\vakken\optica fotoproject\00. sto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1076" y="-75389"/>
            <a:ext cx="10441160" cy="6960773"/>
          </a:xfrm>
          <a:prstGeom prst="rect">
            <a:avLst/>
          </a:prstGeom>
          <a:noFill/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-257100" y="1460376"/>
            <a:ext cx="6048672" cy="2400672"/>
          </a:xfrm>
        </p:spPr>
        <p:txBody>
          <a:bodyPr>
            <a:normAutofit/>
          </a:bodyPr>
          <a:lstStyle/>
          <a:p>
            <a:r>
              <a:rPr lang="nl-NL" sz="2500" dirty="0" smtClean="0">
                <a:solidFill>
                  <a:schemeClr val="bg1"/>
                </a:solidFill>
              </a:rPr>
              <a:t>achterhaal zoveel mogelijk bewijs voor:</a:t>
            </a:r>
          </a:p>
          <a:p>
            <a:r>
              <a:rPr lang="nl-NL" sz="2500" dirty="0" smtClean="0">
                <a:solidFill>
                  <a:schemeClr val="bg1"/>
                </a:solidFill>
              </a:rPr>
              <a:t>waar is de lichtbron?</a:t>
            </a:r>
          </a:p>
          <a:p>
            <a:r>
              <a:rPr lang="nl-NL" sz="2500" dirty="0" smtClean="0">
                <a:solidFill>
                  <a:schemeClr val="bg1"/>
                </a:solidFill>
              </a:rPr>
              <a:t>welke eigenschappen heeft de lichtbron?</a:t>
            </a:r>
          </a:p>
          <a:p>
            <a:r>
              <a:rPr lang="nl-NL" sz="2500" dirty="0" smtClean="0">
                <a:solidFill>
                  <a:schemeClr val="bg1"/>
                </a:solidFill>
              </a:rPr>
              <a:t>zijn meerdere lichtbronnen?</a:t>
            </a:r>
          </a:p>
          <a:p>
            <a:r>
              <a:rPr lang="nl-NL" sz="2500" dirty="0" smtClean="0">
                <a:solidFill>
                  <a:schemeClr val="bg1"/>
                </a:solidFill>
              </a:rPr>
              <a:t>verklaar wat je ziet</a:t>
            </a:r>
            <a:endParaRPr lang="nl-NL" sz="2500" dirty="0">
              <a:solidFill>
                <a:schemeClr val="bg1"/>
              </a:solidFill>
            </a:endParaRP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390972" y="0"/>
            <a:ext cx="943304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2500" dirty="0" err="1" smtClean="0">
                <a:solidFill>
                  <a:schemeClr val="bg1"/>
                </a:solidFill>
              </a:rPr>
              <a:t>www.greatnatuurkunde.wix.com</a:t>
            </a:r>
            <a:r>
              <a:rPr lang="nl-NL" sz="2500" dirty="0" smtClean="0">
                <a:solidFill>
                  <a:schemeClr val="bg1"/>
                </a:solidFill>
              </a:rPr>
              <a:t>/fotoproject      </a:t>
            </a:r>
            <a:r>
              <a:rPr lang="nl-NL" sz="2500" dirty="0" err="1" smtClean="0">
                <a:solidFill>
                  <a:schemeClr val="bg1"/>
                </a:solidFill>
              </a:rPr>
              <a:t>ww</a:t>
            </a:r>
            <a:r>
              <a:rPr lang="nl-NL" sz="2500" dirty="0" smtClean="0">
                <a:solidFill>
                  <a:schemeClr val="bg1"/>
                </a:solidFill>
              </a:rPr>
              <a:t>=</a:t>
            </a:r>
            <a:r>
              <a:rPr lang="nl-NL" sz="2500" dirty="0" err="1" smtClean="0">
                <a:solidFill>
                  <a:schemeClr val="bg1"/>
                </a:solidFill>
              </a:rPr>
              <a:t>fotophysics</a:t>
            </a:r>
            <a:endParaRPr kumimoji="0" lang="nl-NL" sz="25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ebruiker\Dropbox\Han\vakken\optica fotoproject\fotoproject 1213\1. keuzes\03a. zee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32" y="1"/>
            <a:ext cx="10289531" cy="6856312"/>
          </a:xfrm>
          <a:prstGeom prst="rect">
            <a:avLst/>
          </a:prstGeom>
          <a:noFill/>
        </p:spPr>
      </p:pic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ebruiker\Dropbox\Han\vakken\optica fotoproject\fotoproject 1213\1. keuzes\03a. zee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32" y="1"/>
            <a:ext cx="10289531" cy="6856312"/>
          </a:xfrm>
          <a:prstGeom prst="rect">
            <a:avLst/>
          </a:prstGeom>
          <a:noFill/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99084" y="548680"/>
            <a:ext cx="7776864" cy="1752600"/>
          </a:xfrm>
        </p:spPr>
        <p:txBody>
          <a:bodyPr>
            <a:normAutofit/>
          </a:bodyPr>
          <a:lstStyle/>
          <a:p>
            <a:r>
              <a:rPr lang="nl-NL" sz="2400" dirty="0" smtClean="0">
                <a:solidFill>
                  <a:srgbClr val="C00000"/>
                </a:solidFill>
              </a:rPr>
              <a:t>algemeen geldt: hoe groter de kromming, hoe groter de kans dat zich daar een spitslichtje bevindt</a:t>
            </a:r>
          </a:p>
          <a:p>
            <a:endParaRPr lang="nl-NL" sz="2400" dirty="0">
              <a:solidFill>
                <a:srgbClr val="C00000"/>
              </a:solidFill>
            </a:endParaRPr>
          </a:p>
          <a:p>
            <a:r>
              <a:rPr lang="nl-NL" sz="2400" dirty="0" smtClean="0">
                <a:solidFill>
                  <a:srgbClr val="C00000"/>
                </a:solidFill>
              </a:rPr>
              <a:t>kijk maar eens om je heen…</a:t>
            </a:r>
            <a:endParaRPr lang="nl-NL" sz="2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Gebruiker\Dropbox\Han\vakken\optica fotoproject\08. au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996" y="0"/>
            <a:ext cx="9144000" cy="6858000"/>
          </a:xfrm>
          <a:prstGeom prst="rect">
            <a:avLst/>
          </a:prstGeom>
          <a:noFill/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617140" y="5229200"/>
            <a:ext cx="9258300" cy="4525963"/>
          </a:xfrm>
        </p:spPr>
        <p:txBody>
          <a:bodyPr/>
          <a:lstStyle/>
          <a:p>
            <a:pPr algn="ctr">
              <a:buNone/>
            </a:pPr>
            <a:r>
              <a:rPr lang="nl-NL" dirty="0" smtClean="0">
                <a:solidFill>
                  <a:srgbClr val="C00000"/>
                </a:solidFill>
              </a:rPr>
              <a:t>veel natuurkunde hierin klopt</a:t>
            </a:r>
          </a:p>
          <a:p>
            <a:pPr algn="ctr">
              <a:buNone/>
            </a:pPr>
            <a:endParaRPr lang="nl-NL" sz="1600" dirty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nl-NL" dirty="0" smtClean="0">
                <a:solidFill>
                  <a:srgbClr val="C00000"/>
                </a:solidFill>
              </a:rPr>
              <a:t>waaraan zie je dat dit nep is?</a:t>
            </a:r>
            <a:endParaRPr lang="nl-NL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Gebruiker\Dropbox\Han\vakken\optica fotoproject\08. au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996" y="0"/>
            <a:ext cx="9144000" cy="6858000"/>
          </a:xfrm>
          <a:prstGeom prst="rect">
            <a:avLst/>
          </a:prstGeom>
          <a:noFill/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03340" y="0"/>
            <a:ext cx="4680520" cy="10801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nl-NL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nl-NL" dirty="0" smtClean="0">
                <a:solidFill>
                  <a:srgbClr val="C00000"/>
                </a:solidFill>
              </a:rPr>
              <a:t>BRDF</a:t>
            </a:r>
            <a:endParaRPr lang="nl-NL" dirty="0">
              <a:solidFill>
                <a:srgbClr val="C00000"/>
              </a:solidFill>
            </a:endParaRPr>
          </a:p>
        </p:txBody>
      </p:sp>
      <p:pic>
        <p:nvPicPr>
          <p:cNvPr id="37890" name="Picture 2" descr="http://escience.anu.edu.au/lecture/cg/GlobalIllumination/Image/BRDF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1172" y="1124744"/>
            <a:ext cx="6183313" cy="537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filmhash.com/storage/post-images/twotowers-gollum.png?__SQUARESPACE_CACHEVERSION=135527802063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1156" y="0"/>
            <a:ext cx="1669381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imagozone.com/var/albums/filme/The%20Lord%20of%20the%20Rings%20The%20Two%20Towers/LOTR%20The%20Two%20Towers%20407.jpg?m=129315037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721596" y="0"/>
            <a:ext cx="16477007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imagozone.com/var/albums/filme/The%20Lord%20of%20the%20Rings%20The%20Two%20Towers/LOTR%20The%20Two%20Towers%20487.jpg?m=129315056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505572" y="0"/>
            <a:ext cx="1647700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ebruiker\Dropbox\Han\vakken\optica fotoproject\00. sto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1076" y="-75389"/>
            <a:ext cx="10441160" cy="6960773"/>
          </a:xfrm>
          <a:prstGeom prst="rect">
            <a:avLst/>
          </a:prstGeom>
          <a:noFill/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-257100" y="1460376"/>
            <a:ext cx="6048672" cy="1752600"/>
          </a:xfrm>
        </p:spPr>
        <p:txBody>
          <a:bodyPr>
            <a:normAutofit/>
          </a:bodyPr>
          <a:lstStyle/>
          <a:p>
            <a:r>
              <a:rPr lang="nl-NL" sz="3600" dirty="0" smtClean="0">
                <a:solidFill>
                  <a:schemeClr val="bg1"/>
                </a:solidFill>
              </a:rPr>
              <a:t>Werkt het</a:t>
            </a:r>
            <a:r>
              <a:rPr lang="nl-NL" sz="3600" dirty="0" smtClean="0">
                <a:solidFill>
                  <a:schemeClr val="bg1"/>
                </a:solidFill>
              </a:rPr>
              <a:t>?</a:t>
            </a:r>
            <a:endParaRPr lang="nl-NL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youandmesweetboutique.files.wordpress.com/2011/03/cloudy-snowy-day-0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3084" y="-833301"/>
            <a:ext cx="10400084" cy="7800174"/>
          </a:xfrm>
          <a:prstGeom prst="rect">
            <a:avLst/>
          </a:prstGeom>
          <a:noFill/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940" y="188640"/>
            <a:ext cx="10040044" cy="4525963"/>
          </a:xfrm>
        </p:spPr>
        <p:txBody>
          <a:bodyPr/>
          <a:lstStyle/>
          <a:p>
            <a:pPr algn="ctr">
              <a:buNone/>
            </a:pPr>
            <a:r>
              <a:rPr lang="nl-NL" dirty="0" smtClean="0"/>
              <a:t>sneeuw op een bewolkte dag</a:t>
            </a:r>
          </a:p>
          <a:p>
            <a:pPr algn="ctr">
              <a:buNone/>
            </a:pPr>
            <a:endParaRPr lang="nl-NL" dirty="0" smtClean="0"/>
          </a:p>
          <a:p>
            <a:pPr algn="ctr">
              <a:buNone/>
            </a:pPr>
            <a:r>
              <a:rPr lang="nl-NL" dirty="0" smtClean="0"/>
              <a:t>bewolking = matte lichtbron, sneeuw = matte weerkaatser</a:t>
            </a:r>
          </a:p>
          <a:p>
            <a:pPr algn="ctr"/>
            <a:endParaRPr lang="nl-NL" dirty="0"/>
          </a:p>
          <a:p>
            <a:pPr algn="ctr">
              <a:buNone/>
            </a:pPr>
            <a:r>
              <a:rPr lang="nl-NL" dirty="0" err="1" smtClean="0"/>
              <a:t>why</a:t>
            </a:r>
            <a:r>
              <a:rPr lang="nl-NL" dirty="0" smtClean="0"/>
              <a:t> is </a:t>
            </a:r>
            <a:r>
              <a:rPr lang="nl-NL" dirty="0" err="1" smtClean="0"/>
              <a:t>snow</a:t>
            </a:r>
            <a:r>
              <a:rPr lang="nl-NL" dirty="0" smtClean="0"/>
              <a:t> </a:t>
            </a:r>
            <a:r>
              <a:rPr lang="nl-NL" dirty="0" err="1" smtClean="0"/>
              <a:t>so</a:t>
            </a:r>
            <a:r>
              <a:rPr lang="nl-NL" dirty="0" smtClean="0"/>
              <a:t> </a:t>
            </a:r>
            <a:r>
              <a:rPr lang="nl-NL" dirty="0" err="1" smtClean="0"/>
              <a:t>bright</a:t>
            </a:r>
            <a:r>
              <a:rPr lang="nl-NL" dirty="0" smtClean="0"/>
              <a:t>?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ebruiker\Dropbox\Han\vakken\optica fotoproject\00. sto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1076" y="-75389"/>
            <a:ext cx="10441160" cy="6960773"/>
          </a:xfrm>
          <a:prstGeom prst="rect">
            <a:avLst/>
          </a:prstGeom>
          <a:noFill/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-257100" y="1460376"/>
            <a:ext cx="6048672" cy="1752600"/>
          </a:xfrm>
        </p:spPr>
        <p:txBody>
          <a:bodyPr>
            <a:normAutofit/>
          </a:bodyPr>
          <a:lstStyle/>
          <a:p>
            <a:r>
              <a:rPr lang="nl-NL" sz="3600" dirty="0" smtClean="0">
                <a:solidFill>
                  <a:schemeClr val="bg1"/>
                </a:solidFill>
              </a:rPr>
              <a:t>vragen?</a:t>
            </a:r>
            <a:endParaRPr lang="nl-NL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ebruiker\Dropbox\Han\vakken\optica fotoproject\00. sto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1076" y="-75389"/>
            <a:ext cx="10441160" cy="6960773"/>
          </a:xfrm>
          <a:prstGeom prst="rect">
            <a:avLst/>
          </a:prstGeom>
          <a:noFill/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-257100" y="1460376"/>
            <a:ext cx="6048672" cy="2472680"/>
          </a:xfrm>
        </p:spPr>
        <p:txBody>
          <a:bodyPr>
            <a:normAutofit/>
          </a:bodyPr>
          <a:lstStyle/>
          <a:p>
            <a:r>
              <a:rPr lang="nl-NL" sz="2500" dirty="0" smtClean="0">
                <a:solidFill>
                  <a:schemeClr val="bg1"/>
                </a:solidFill>
              </a:rPr>
              <a:t>Paul Doorschot</a:t>
            </a:r>
          </a:p>
          <a:p>
            <a:r>
              <a:rPr lang="nl-NL" sz="2500" dirty="0" smtClean="0">
                <a:solidFill>
                  <a:schemeClr val="bg1"/>
                </a:solidFill>
              </a:rPr>
              <a:t>HAN, Nijmegen</a:t>
            </a:r>
          </a:p>
          <a:p>
            <a:r>
              <a:rPr lang="nl-NL" sz="2500" dirty="0" smtClean="0">
                <a:solidFill>
                  <a:schemeClr val="bg1"/>
                </a:solidFill>
              </a:rPr>
              <a:t>Overal Natuurkunde</a:t>
            </a:r>
          </a:p>
          <a:p>
            <a:r>
              <a:rPr lang="nl-NL" sz="2500" dirty="0" smtClean="0">
                <a:solidFill>
                  <a:schemeClr val="bg1"/>
                </a:solidFill>
              </a:rPr>
              <a:t>(reclame: nascholing SRT Delft)</a:t>
            </a:r>
            <a:endParaRPr lang="nl-NL" sz="2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ebruiker\Dropbox\Han\vakken\optica fotoproject\00. sto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1076" y="-75389"/>
            <a:ext cx="10441160" cy="6960773"/>
          </a:xfrm>
          <a:prstGeom prst="rect">
            <a:avLst/>
          </a:prstGeom>
          <a:noFill/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-257100" y="1460376"/>
            <a:ext cx="6048672" cy="1752600"/>
          </a:xfrm>
        </p:spPr>
        <p:txBody>
          <a:bodyPr>
            <a:normAutofit/>
          </a:bodyPr>
          <a:lstStyle/>
          <a:p>
            <a:r>
              <a:rPr lang="nl-NL" sz="2500" dirty="0" smtClean="0">
                <a:solidFill>
                  <a:schemeClr val="bg1"/>
                </a:solidFill>
              </a:rPr>
              <a:t>doelen</a:t>
            </a:r>
          </a:p>
          <a:p>
            <a:pPr>
              <a:buFont typeface="Arial" pitchFamily="34" charset="0"/>
              <a:buChar char="•"/>
            </a:pPr>
            <a:r>
              <a:rPr lang="nl-NL" sz="2500" dirty="0" smtClean="0">
                <a:solidFill>
                  <a:schemeClr val="bg1"/>
                </a:solidFill>
              </a:rPr>
              <a:t> (context)rijke optica</a:t>
            </a:r>
          </a:p>
          <a:p>
            <a:pPr>
              <a:buFont typeface="Arial" pitchFamily="34" charset="0"/>
              <a:buChar char="•"/>
            </a:pPr>
            <a:r>
              <a:rPr lang="nl-NL" sz="2500" dirty="0" smtClean="0">
                <a:solidFill>
                  <a:schemeClr val="bg1"/>
                </a:solidFill>
              </a:rPr>
              <a:t> attitudeverandering</a:t>
            </a:r>
            <a:endParaRPr lang="nl-NL" sz="2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ebruiker\Dropbox\Han\vakken\optica fotoproject\00. sto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1076" y="-75389"/>
            <a:ext cx="10441160" cy="6960773"/>
          </a:xfrm>
          <a:prstGeom prst="rect">
            <a:avLst/>
          </a:prstGeom>
          <a:noFill/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-257100" y="1460376"/>
            <a:ext cx="6048672" cy="1752600"/>
          </a:xfrm>
        </p:spPr>
        <p:txBody>
          <a:bodyPr>
            <a:normAutofit/>
          </a:bodyPr>
          <a:lstStyle/>
          <a:p>
            <a:r>
              <a:rPr lang="nl-NL" sz="2500" dirty="0" smtClean="0">
                <a:solidFill>
                  <a:schemeClr val="bg1"/>
                </a:solidFill>
              </a:rPr>
              <a:t>zwart-wit</a:t>
            </a:r>
            <a:endParaRPr lang="nl-NL" sz="2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ebruiker\Dropbox\Han\vakken\optica fotoproject\00. sto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1076" y="-75389"/>
            <a:ext cx="10441160" cy="6960773"/>
          </a:xfrm>
          <a:prstGeom prst="rect">
            <a:avLst/>
          </a:prstGeom>
          <a:noFill/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-257100" y="1460376"/>
            <a:ext cx="6048672" cy="2400672"/>
          </a:xfrm>
        </p:spPr>
        <p:txBody>
          <a:bodyPr>
            <a:normAutofit/>
          </a:bodyPr>
          <a:lstStyle/>
          <a:p>
            <a:r>
              <a:rPr lang="nl-NL" sz="2500" dirty="0" smtClean="0">
                <a:solidFill>
                  <a:schemeClr val="bg1"/>
                </a:solidFill>
              </a:rPr>
              <a:t>achterhaal zoveel mogelijk bewijs voor:</a:t>
            </a:r>
          </a:p>
          <a:p>
            <a:r>
              <a:rPr lang="nl-NL" sz="2500" dirty="0" smtClean="0">
                <a:solidFill>
                  <a:schemeClr val="bg1"/>
                </a:solidFill>
              </a:rPr>
              <a:t>waar is de lichtbron?</a:t>
            </a:r>
          </a:p>
          <a:p>
            <a:r>
              <a:rPr lang="nl-NL" sz="2500" dirty="0" smtClean="0">
                <a:solidFill>
                  <a:schemeClr val="bg1"/>
                </a:solidFill>
              </a:rPr>
              <a:t>welke eigenschappen heeft de lichtbron?</a:t>
            </a:r>
          </a:p>
          <a:p>
            <a:r>
              <a:rPr lang="nl-NL" sz="2500" dirty="0" smtClean="0">
                <a:solidFill>
                  <a:schemeClr val="bg1"/>
                </a:solidFill>
              </a:rPr>
              <a:t>zijn meerdere lichtbronnen?</a:t>
            </a:r>
          </a:p>
          <a:p>
            <a:r>
              <a:rPr lang="nl-NL" sz="2500" dirty="0" smtClean="0">
                <a:solidFill>
                  <a:schemeClr val="bg1"/>
                </a:solidFill>
              </a:rPr>
              <a:t>verklaar wat je ziet</a:t>
            </a:r>
            <a:endParaRPr lang="nl-NL" sz="2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ebruiker\Dropbox\Han\vakken\optica fotoproject\00. sto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1076" y="-75389"/>
            <a:ext cx="10441160" cy="6960773"/>
          </a:xfrm>
          <a:prstGeom prst="rect">
            <a:avLst/>
          </a:prstGeom>
          <a:noFill/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0400084" cy="6858000"/>
          </a:xfrm>
        </p:spPr>
        <p:txBody>
          <a:bodyPr>
            <a:normAutofit/>
          </a:bodyPr>
          <a:lstStyle/>
          <a:p>
            <a:r>
              <a:rPr lang="nl-NL" sz="2800" dirty="0" smtClean="0">
                <a:solidFill>
                  <a:srgbClr val="C00000"/>
                </a:solidFill>
              </a:rPr>
              <a:t>antwoord </a:t>
            </a:r>
            <a:r>
              <a:rPr lang="nl-NL" sz="2800" dirty="0">
                <a:solidFill>
                  <a:srgbClr val="C00000"/>
                </a:solidFill>
              </a:rPr>
              <a:t>op de hoofdvraag: parallelle lichtbon, rechtsboven, voor</a:t>
            </a:r>
          </a:p>
          <a:p>
            <a:r>
              <a:rPr lang="nl-NL" sz="2800" dirty="0">
                <a:solidFill>
                  <a:srgbClr val="C00000"/>
                </a:solidFill>
              </a:rPr>
              <a:t> </a:t>
            </a:r>
          </a:p>
          <a:p>
            <a:r>
              <a:rPr lang="nl-NL" sz="2800" b="1" dirty="0" smtClean="0">
                <a:solidFill>
                  <a:srgbClr val="C00000"/>
                </a:solidFill>
              </a:rPr>
              <a:t>aanwijzingen </a:t>
            </a:r>
            <a:r>
              <a:rPr lang="nl-NL" sz="2800" b="1" dirty="0">
                <a:solidFill>
                  <a:srgbClr val="C00000"/>
                </a:solidFill>
              </a:rPr>
              <a:t>voor </a:t>
            </a:r>
            <a:r>
              <a:rPr lang="nl-NL" sz="2800" b="1" dirty="0" err="1">
                <a:solidFill>
                  <a:srgbClr val="92D050"/>
                </a:solidFill>
              </a:rPr>
              <a:t>rechtsboven-voor</a:t>
            </a:r>
            <a:r>
              <a:rPr lang="nl-NL" sz="2800" b="1" dirty="0">
                <a:solidFill>
                  <a:srgbClr val="C00000"/>
                </a:solidFill>
              </a:rPr>
              <a:t>: </a:t>
            </a:r>
          </a:p>
          <a:p>
            <a:r>
              <a:rPr lang="nl-NL" sz="2800" dirty="0">
                <a:solidFill>
                  <a:srgbClr val="C00000"/>
                </a:solidFill>
              </a:rPr>
              <a:t>je ziet een groot spitslicht bovenop de </a:t>
            </a:r>
            <a:r>
              <a:rPr lang="nl-NL" sz="2800" dirty="0" smtClean="0">
                <a:solidFill>
                  <a:srgbClr val="C00000"/>
                </a:solidFill>
              </a:rPr>
              <a:t>leuning</a:t>
            </a:r>
            <a:endParaRPr lang="nl-NL" sz="2800" dirty="0">
              <a:solidFill>
                <a:srgbClr val="C00000"/>
              </a:solidFill>
            </a:endParaRPr>
          </a:p>
          <a:p>
            <a:r>
              <a:rPr lang="nl-NL" sz="2800" dirty="0" smtClean="0">
                <a:solidFill>
                  <a:srgbClr val="C00000"/>
                </a:solidFill>
              </a:rPr>
              <a:t>de </a:t>
            </a:r>
            <a:r>
              <a:rPr lang="nl-NL" sz="2800" dirty="0">
                <a:solidFill>
                  <a:srgbClr val="C00000"/>
                </a:solidFill>
              </a:rPr>
              <a:t>spijlen </a:t>
            </a:r>
            <a:r>
              <a:rPr lang="nl-NL" sz="2800" dirty="0" smtClean="0">
                <a:solidFill>
                  <a:srgbClr val="C00000"/>
                </a:solidFill>
              </a:rPr>
              <a:t>lichten rechts op</a:t>
            </a:r>
            <a:endParaRPr lang="nl-NL" sz="2800" dirty="0">
              <a:solidFill>
                <a:srgbClr val="C00000"/>
              </a:solidFill>
            </a:endParaRPr>
          </a:p>
          <a:p>
            <a:r>
              <a:rPr lang="nl-NL" sz="2800" dirty="0" smtClean="0">
                <a:solidFill>
                  <a:srgbClr val="C00000"/>
                </a:solidFill>
              </a:rPr>
              <a:t>de </a:t>
            </a:r>
            <a:r>
              <a:rPr lang="nl-NL" sz="2800" dirty="0">
                <a:solidFill>
                  <a:srgbClr val="C00000"/>
                </a:solidFill>
              </a:rPr>
              <a:t>schaduw van de stoel valt links naar achteren </a:t>
            </a:r>
            <a:endParaRPr lang="nl-NL" sz="2800" dirty="0" smtClean="0">
              <a:solidFill>
                <a:srgbClr val="C00000"/>
              </a:solidFill>
            </a:endParaRPr>
          </a:p>
          <a:p>
            <a:r>
              <a:rPr lang="nl-NL" sz="2800" dirty="0">
                <a:solidFill>
                  <a:srgbClr val="C00000"/>
                </a:solidFill>
              </a:rPr>
              <a:t>a</a:t>
            </a:r>
            <a:r>
              <a:rPr lang="nl-NL" sz="2800" dirty="0" smtClean="0">
                <a:solidFill>
                  <a:srgbClr val="C00000"/>
                </a:solidFill>
              </a:rPr>
              <a:t>chter </a:t>
            </a:r>
            <a:r>
              <a:rPr lang="nl-NL" sz="2800" dirty="0">
                <a:solidFill>
                  <a:srgbClr val="C00000"/>
                </a:solidFill>
              </a:rPr>
              <a:t>de spijlen zijn ook nog kleinere schaduwen van iedere spijl zichtbaar </a:t>
            </a:r>
          </a:p>
          <a:p>
            <a:r>
              <a:rPr lang="nl-NL" sz="2800" dirty="0">
                <a:solidFill>
                  <a:srgbClr val="C00000"/>
                </a:solidFill>
              </a:rPr>
              <a:t> </a:t>
            </a:r>
            <a:r>
              <a:rPr lang="nl-NL" sz="2800" dirty="0" smtClean="0">
                <a:solidFill>
                  <a:srgbClr val="C00000"/>
                </a:solidFill>
              </a:rPr>
              <a:t>schaduwen en spitslichtjes stemmen overeen</a:t>
            </a:r>
          </a:p>
          <a:p>
            <a:endParaRPr lang="nl-NL" sz="2800" dirty="0">
              <a:solidFill>
                <a:srgbClr val="C00000"/>
              </a:solidFill>
            </a:endParaRPr>
          </a:p>
          <a:p>
            <a:r>
              <a:rPr lang="nl-NL" sz="2800" b="1" dirty="0" smtClean="0">
                <a:solidFill>
                  <a:srgbClr val="C00000"/>
                </a:solidFill>
              </a:rPr>
              <a:t>aanwijzingen </a:t>
            </a:r>
            <a:r>
              <a:rPr lang="nl-NL" sz="2800" b="1" dirty="0">
                <a:solidFill>
                  <a:srgbClr val="C00000"/>
                </a:solidFill>
              </a:rPr>
              <a:t>dat de bron een </a:t>
            </a:r>
            <a:r>
              <a:rPr lang="nl-NL" sz="2800" b="1" dirty="0">
                <a:solidFill>
                  <a:srgbClr val="92D050"/>
                </a:solidFill>
              </a:rPr>
              <a:t>parallelle bundel </a:t>
            </a:r>
            <a:r>
              <a:rPr lang="nl-NL" sz="2800" b="1" dirty="0">
                <a:solidFill>
                  <a:srgbClr val="C00000"/>
                </a:solidFill>
              </a:rPr>
              <a:t>uitzendt </a:t>
            </a:r>
          </a:p>
          <a:p>
            <a:r>
              <a:rPr lang="nl-NL" sz="2800" dirty="0">
                <a:solidFill>
                  <a:srgbClr val="C00000"/>
                </a:solidFill>
              </a:rPr>
              <a:t>d</a:t>
            </a:r>
            <a:r>
              <a:rPr lang="nl-NL" sz="2800" dirty="0" smtClean="0">
                <a:solidFill>
                  <a:srgbClr val="C00000"/>
                </a:solidFill>
              </a:rPr>
              <a:t>e </a:t>
            </a:r>
            <a:r>
              <a:rPr lang="nl-NL" sz="2800" dirty="0">
                <a:solidFill>
                  <a:srgbClr val="C00000"/>
                </a:solidFill>
              </a:rPr>
              <a:t>schaduwranden zijn scherp </a:t>
            </a:r>
          </a:p>
          <a:p>
            <a:r>
              <a:rPr lang="nl-NL" sz="2800" dirty="0"/>
              <a:t> </a:t>
            </a:r>
          </a:p>
          <a:p>
            <a:endParaRPr lang="nl-NL" sz="2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ebruiker\Dropbox\Han\vakken\optica fotoproject\00. sto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1076" y="-75389"/>
            <a:ext cx="10441160" cy="6960773"/>
          </a:xfrm>
          <a:prstGeom prst="rect">
            <a:avLst/>
          </a:prstGeom>
          <a:noFill/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0400084" cy="6858000"/>
          </a:xfrm>
        </p:spPr>
        <p:txBody>
          <a:bodyPr>
            <a:normAutofit/>
          </a:bodyPr>
          <a:lstStyle/>
          <a:p>
            <a:r>
              <a:rPr lang="nl-NL" sz="2800" b="1" dirty="0" smtClean="0">
                <a:solidFill>
                  <a:srgbClr val="C00000"/>
                </a:solidFill>
              </a:rPr>
              <a:t>Aanwijzingen </a:t>
            </a:r>
            <a:r>
              <a:rPr lang="nl-NL" sz="2800" b="1" dirty="0">
                <a:solidFill>
                  <a:srgbClr val="C00000"/>
                </a:solidFill>
              </a:rPr>
              <a:t>voor </a:t>
            </a:r>
            <a:r>
              <a:rPr lang="nl-NL" sz="2800" b="1" dirty="0" smtClean="0">
                <a:solidFill>
                  <a:srgbClr val="C00000"/>
                </a:solidFill>
              </a:rPr>
              <a:t>meerdere </a:t>
            </a:r>
            <a:r>
              <a:rPr lang="nl-NL" sz="2800" b="1" dirty="0">
                <a:solidFill>
                  <a:srgbClr val="C00000"/>
                </a:solidFill>
              </a:rPr>
              <a:t>lichtbronnen</a:t>
            </a:r>
          </a:p>
          <a:p>
            <a:r>
              <a:rPr lang="nl-NL" sz="2800" dirty="0">
                <a:solidFill>
                  <a:srgbClr val="C00000"/>
                </a:solidFill>
              </a:rPr>
              <a:t>Op het zitvlak zie je een aantal rechte lichte strepen schuin lopen: dat zijn reflecties van de oplichtende spijlen. Die spijlen zijn dus een secundaire lichtbron</a:t>
            </a:r>
          </a:p>
          <a:p>
            <a:r>
              <a:rPr lang="nl-NL" sz="2800" dirty="0">
                <a:solidFill>
                  <a:srgbClr val="C00000"/>
                </a:solidFill>
              </a:rPr>
              <a:t>De stoelpoten lijken aan de achterkant op te lichten. Dat zou verklaard kunnen worden doordat de grond het licht diffuus terugkaatst (dus ook naar achteren, naar de stoelpoten toe)</a:t>
            </a:r>
          </a:p>
          <a:p>
            <a:r>
              <a:rPr lang="nl-NL" sz="2800" dirty="0">
                <a:solidFill>
                  <a:srgbClr val="C00000"/>
                </a:solidFill>
              </a:rPr>
              <a:t> </a:t>
            </a:r>
          </a:p>
          <a:p>
            <a:r>
              <a:rPr lang="nl-NL" sz="2800" dirty="0">
                <a:solidFill>
                  <a:srgbClr val="C00000"/>
                </a:solidFill>
              </a:rPr>
              <a:t>Algemeen (maar niet goed zichtbaar op deze foto): op het moment dat schaduwen niet 100% zwart zijn, </a:t>
            </a:r>
            <a:r>
              <a:rPr lang="nl-NL" sz="2800" dirty="0" smtClean="0">
                <a:solidFill>
                  <a:srgbClr val="C00000"/>
                </a:solidFill>
              </a:rPr>
              <a:t>is </a:t>
            </a:r>
            <a:r>
              <a:rPr lang="nl-NL" sz="2800" dirty="0">
                <a:solidFill>
                  <a:srgbClr val="C00000"/>
                </a:solidFill>
              </a:rPr>
              <a:t>er altijd sprake van een tweede lichtbron. </a:t>
            </a:r>
          </a:p>
          <a:p>
            <a:r>
              <a:rPr lang="nl-NL" sz="2800" dirty="0">
                <a:solidFill>
                  <a:srgbClr val="C00000"/>
                </a:solidFill>
              </a:rPr>
              <a:t> </a:t>
            </a:r>
          </a:p>
          <a:p>
            <a:r>
              <a:rPr lang="nl-NL" sz="2800" dirty="0">
                <a:solidFill>
                  <a:srgbClr val="C00000"/>
                </a:solidFill>
              </a:rPr>
              <a:t>Wat de meeste leerlingen denken (en wat ik ook denk): het gaat om de zon, die een stoel die in een deuropening staat verlicht.</a:t>
            </a:r>
          </a:p>
          <a:p>
            <a:endParaRPr lang="nl-NL" sz="2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Gebruiker\Dropbox\Han\vakken\optica fotoproject\fotoproject 1213\2. hoax\hoax1. ma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3361" y="0"/>
            <a:ext cx="6820277" cy="6858000"/>
          </a:xfrm>
          <a:prstGeom prst="rect">
            <a:avLst/>
          </a:prstGeom>
          <a:noFill/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545132" y="1063277"/>
            <a:ext cx="9258300" cy="4525963"/>
          </a:xfrm>
        </p:spPr>
        <p:txBody>
          <a:bodyPr/>
          <a:lstStyle/>
          <a:p>
            <a:pPr algn="ctr">
              <a:buNone/>
            </a:pPr>
            <a:r>
              <a:rPr lang="nl-NL" dirty="0" smtClean="0">
                <a:solidFill>
                  <a:srgbClr val="C00000"/>
                </a:solidFill>
              </a:rPr>
              <a:t>is deze foto echt?</a:t>
            </a:r>
            <a:endParaRPr lang="nl-NL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Gebruiker\Dropbox\Han\vakken\optica fotoproject\fotoproject 1213\2. hoax\hoax1. ma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3361" y="0"/>
            <a:ext cx="6820277" cy="6858000"/>
          </a:xfrm>
          <a:prstGeom prst="rect">
            <a:avLst/>
          </a:prstGeom>
          <a:noFill/>
        </p:spPr>
      </p:pic>
      <p:cxnSp>
        <p:nvCxnSpPr>
          <p:cNvPr id="6" name="Rechte verbindingslijn 5"/>
          <p:cNvCxnSpPr/>
          <p:nvPr/>
        </p:nvCxnSpPr>
        <p:spPr>
          <a:xfrm flipH="1" flipV="1">
            <a:off x="4711452" y="2060848"/>
            <a:ext cx="648072" cy="187220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 flipH="1" flipV="1">
            <a:off x="5647556" y="1772816"/>
            <a:ext cx="2520280" cy="15121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flipH="1" flipV="1">
            <a:off x="3991372" y="4077072"/>
            <a:ext cx="288032" cy="26642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-545132" y="1063277"/>
            <a:ext cx="9258300" cy="4525963"/>
          </a:xfrm>
        </p:spPr>
        <p:txBody>
          <a:bodyPr/>
          <a:lstStyle/>
          <a:p>
            <a:pPr algn="ctr">
              <a:buNone/>
            </a:pPr>
            <a:r>
              <a:rPr lang="nl-NL" dirty="0" err="1" smtClean="0">
                <a:solidFill>
                  <a:srgbClr val="C00000"/>
                </a:solidFill>
              </a:rPr>
              <a:t>mythbusters</a:t>
            </a:r>
            <a:endParaRPr lang="nl-NL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238</Words>
  <Application>Microsoft Office PowerPoint</Application>
  <PresentationFormat>35 mm-dia's</PresentationFormat>
  <Paragraphs>74</Paragraphs>
  <Slides>19</Slides>
  <Notes>19</Notes>
  <HiddenSlides>2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Paul</dc:creator>
  <cp:lastModifiedBy>Paul</cp:lastModifiedBy>
  <cp:revision>42</cp:revision>
  <dcterms:created xsi:type="dcterms:W3CDTF">2015-12-10T09:34:43Z</dcterms:created>
  <dcterms:modified xsi:type="dcterms:W3CDTF">2015-12-11T08:48:55Z</dcterms:modified>
</cp:coreProperties>
</file>